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1" r:id="rId16"/>
    <p:sldId id="270" r:id="rId17"/>
    <p:sldId id="272" r:id="rId18"/>
    <p:sldId id="274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32" autoAdjust="0"/>
    <p:restoredTop sz="94660"/>
  </p:normalViewPr>
  <p:slideViewPr>
    <p:cSldViewPr snapToGrid="0">
      <p:cViewPr varScale="1">
        <p:scale>
          <a:sx n="84" d="100"/>
          <a:sy n="84" d="100"/>
        </p:scale>
        <p:origin x="192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920C3-2FAA-4A82-AD0A-7C8048FA40EC}" type="datetimeFigureOut">
              <a:rPr lang="en-US" smtClean="0"/>
              <a:t>4/21/17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BD164-E915-49C3-B81A-03058C996D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759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22869" y="6492875"/>
            <a:ext cx="2743200" cy="365125"/>
          </a:xfr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1D4C5AC-061D-49A4-9745-8D141FE837BD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88885"/>
            <a:ext cx="2743200" cy="365125"/>
          </a:xfrm>
        </p:spPr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D8D5066A-0732-40F0-A4EB-59597554DC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417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F6C99-70BD-4650-8ABD-A5EDC4881859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34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645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F7EEF-6447-4924-870E-402720CF2C80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9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36798-9807-4DF6-AC09-79EE43F79736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801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480FF-62BE-4290-BB81-05AD0EBDDD49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9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5DCD-5E55-4961-8967-D010E34409E8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040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C9B98-C170-45A7-8E15-102F47470785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406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6DC26-8127-4B87-8E96-6741428D77E6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92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98160-8BF9-4EBF-B95E-2A4EA605E211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68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194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370967"/>
            <a:ext cx="10515600" cy="3660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9164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7CCAB-FD8E-4B12-8081-610E8D945D6C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D8D5066A-0732-40F0-A4EB-59597554DC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329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DU </a:t>
            </a:r>
            <a:r>
              <a:rPr lang="en-US" dirty="0" err="1" smtClean="0"/>
              <a:t>RoboCup</a:t>
            </a:r>
            <a:r>
              <a:rPr lang="en-US" dirty="0" smtClean="0"/>
              <a:t> Architecture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Chan, Paul </a:t>
            </a:r>
            <a:r>
              <a:rPr lang="en-US" dirty="0" err="1" smtClean="0"/>
              <a:t>Heinen</a:t>
            </a:r>
            <a:r>
              <a:rPr lang="en-US" dirty="0" smtClean="0"/>
              <a:t>, Dr. Mohammad </a:t>
            </a:r>
            <a:r>
              <a:rPr lang="en-US" dirty="0" err="1" smtClean="0"/>
              <a:t>Mahoor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C5AC-061D-49A4-9745-8D141FE837BD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06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Axioms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Clarity</a:t>
            </a:r>
          </a:p>
          <a:p>
            <a:r>
              <a:rPr lang="en-US" sz="4400" dirty="0" smtClean="0"/>
              <a:t>Ease of Use</a:t>
            </a:r>
          </a:p>
          <a:p>
            <a:r>
              <a:rPr lang="en-US" sz="4400" dirty="0" smtClean="0"/>
              <a:t>Modularity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01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Environment </a:t>
            </a:r>
            <a:r>
              <a:rPr lang="mr-IN" dirty="0" smtClean="0"/>
              <a:t>–</a:t>
            </a:r>
            <a:r>
              <a:rPr lang="en-US" dirty="0" smtClean="0"/>
              <a:t> Clarity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Project designed with code clarity in mind</a:t>
            </a:r>
          </a:p>
          <a:p>
            <a:endParaRPr lang="en-US" dirty="0" smtClean="0"/>
          </a:p>
          <a:p>
            <a:r>
              <a:rPr lang="en-US" dirty="0" smtClean="0"/>
              <a:t>97,703 Lines of Code</a:t>
            </a:r>
          </a:p>
          <a:p>
            <a:r>
              <a:rPr lang="en-US" dirty="0" smtClean="0"/>
              <a:t>Of those lines, over 12,000 are comments</a:t>
            </a:r>
          </a:p>
          <a:p>
            <a:endParaRPr lang="en-US" dirty="0"/>
          </a:p>
          <a:p>
            <a:r>
              <a:rPr lang="en-US" dirty="0" smtClean="0"/>
              <a:t>Tutorials and Wiki Available (We’ll talk about that later)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7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Environment </a:t>
            </a:r>
            <a:r>
              <a:rPr lang="mr-IN" dirty="0" smtClean="0"/>
              <a:t>–</a:t>
            </a:r>
            <a:r>
              <a:rPr lang="en-US" dirty="0" smtClean="0"/>
              <a:t> Ease of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Dev Environment implemented as a Vagrant </a:t>
            </a:r>
            <a:r>
              <a:rPr lang="en-US" dirty="0" err="1" smtClean="0"/>
              <a:t>VirtualBox</a:t>
            </a:r>
            <a:endParaRPr lang="en-US" dirty="0"/>
          </a:p>
          <a:p>
            <a:pPr lvl="1"/>
            <a:r>
              <a:rPr lang="en-US" dirty="0" smtClean="0"/>
              <a:t>Easy to deploy</a:t>
            </a:r>
          </a:p>
          <a:p>
            <a:pPr lvl="1"/>
            <a:r>
              <a:rPr lang="en-US" dirty="0" smtClean="0"/>
              <a:t>Easy to onboard new members</a:t>
            </a:r>
          </a:p>
          <a:p>
            <a:pPr lvl="1"/>
            <a:r>
              <a:rPr lang="en-US" dirty="0" smtClean="0"/>
              <a:t>Easy to begin </a:t>
            </a:r>
            <a:r>
              <a:rPr lang="en-US" dirty="0" err="1" smtClean="0"/>
              <a:t>devlopment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Installation as easy as </a:t>
            </a:r>
          </a:p>
          <a:p>
            <a:pPr lvl="1"/>
            <a:r>
              <a:rPr lang="en-US" dirty="0" smtClean="0"/>
              <a:t>1. Install Vagrant</a:t>
            </a:r>
          </a:p>
          <a:p>
            <a:pPr lvl="1"/>
            <a:r>
              <a:rPr lang="en-US" dirty="0" smtClean="0"/>
              <a:t>2. Download our Vagrant File</a:t>
            </a:r>
          </a:p>
          <a:p>
            <a:pPr lvl="1"/>
            <a:r>
              <a:rPr lang="en-US" dirty="0" smtClean="0"/>
              <a:t>3. Run `vagrant up`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37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Environment </a:t>
            </a:r>
            <a:r>
              <a:rPr lang="mr-IN" dirty="0" smtClean="0"/>
              <a:t>–</a:t>
            </a:r>
            <a:r>
              <a:rPr lang="en-US" dirty="0" smtClean="0"/>
              <a:t> Modularity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Dev Environment can be used on any OS</a:t>
            </a:r>
          </a:p>
          <a:p>
            <a:r>
              <a:rPr lang="en-US" dirty="0" smtClean="0"/>
              <a:t>Robot takes modular code, code can be compiled independently from the main source</a:t>
            </a:r>
          </a:p>
          <a:p>
            <a:pPr lvl="1"/>
            <a:r>
              <a:rPr lang="en-US" dirty="0" smtClean="0"/>
              <a:t>This means that to compile a simple module change in a HLM, there’s no need to recompile the engine source</a:t>
            </a:r>
          </a:p>
          <a:p>
            <a:pPr lvl="1"/>
            <a:r>
              <a:rPr lang="en-US" dirty="0" smtClean="0"/>
              <a:t>Modules can be developed independent of each other</a:t>
            </a:r>
          </a:p>
          <a:p>
            <a:r>
              <a:rPr lang="en-US" dirty="0" smtClean="0"/>
              <a:t>LUA Environment allows for non-programmers to write code</a:t>
            </a:r>
          </a:p>
          <a:p>
            <a:r>
              <a:rPr lang="en-US" dirty="0" smtClean="0"/>
              <a:t>Dynamic &amp; Flexible system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34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why us?</a:t>
            </a:r>
          </a:p>
          <a:p>
            <a:endParaRPr lang="en-US" dirty="0"/>
          </a:p>
          <a:p>
            <a:r>
              <a:rPr lang="en-US" dirty="0" smtClean="0"/>
              <a:t>Current code is outdated</a:t>
            </a:r>
          </a:p>
          <a:p>
            <a:r>
              <a:rPr lang="en-US" dirty="0" smtClean="0"/>
              <a:t>Current code is poorly documented</a:t>
            </a:r>
          </a:p>
          <a:p>
            <a:r>
              <a:rPr lang="en-US" dirty="0" smtClean="0"/>
              <a:t>Current code is usually a fork of </a:t>
            </a:r>
            <a:r>
              <a:rPr lang="en-US" dirty="0" err="1" smtClean="0"/>
              <a:t>BHuman</a:t>
            </a:r>
            <a:r>
              <a:rPr lang="en-US" dirty="0" smtClean="0"/>
              <a:t> or </a:t>
            </a:r>
            <a:r>
              <a:rPr lang="en-US" dirty="0" err="1" smtClean="0"/>
              <a:t>rUNSWift</a:t>
            </a:r>
            <a:r>
              <a:rPr lang="en-US" dirty="0" smtClean="0"/>
              <a:t>, only incremental innovation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 Design</a:t>
            </a:r>
          </a:p>
          <a:p>
            <a:r>
              <a:rPr lang="en-US" dirty="0" smtClean="0"/>
              <a:t>Development Environment</a:t>
            </a:r>
          </a:p>
          <a:p>
            <a:r>
              <a:rPr lang="en-US" b="1" dirty="0" smtClean="0"/>
              <a:t>Resources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3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9469"/>
            <a:ext cx="4741190" cy="1325563"/>
          </a:xfrm>
        </p:spPr>
        <p:txBody>
          <a:bodyPr/>
          <a:lstStyle/>
          <a:p>
            <a:r>
              <a:rPr lang="en-US" dirty="0" smtClean="0"/>
              <a:t>Resources </a:t>
            </a:r>
            <a:r>
              <a:rPr lang="mr-IN" dirty="0" smtClean="0"/>
              <a:t>–</a:t>
            </a:r>
            <a:r>
              <a:rPr lang="en-US" dirty="0" smtClean="0"/>
              <a:t> Wiki &amp; Tutorials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206463"/>
            <a:ext cx="3733800" cy="608965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2370967"/>
            <a:ext cx="4431224" cy="36603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Wiki covering all of the details needed to begin developing</a:t>
            </a:r>
          </a:p>
          <a:p>
            <a:r>
              <a:rPr lang="en-US" dirty="0" smtClean="0"/>
              <a:t>Module writing tutorials available</a:t>
            </a:r>
          </a:p>
          <a:p>
            <a:r>
              <a:rPr lang="en-US" dirty="0" smtClean="0"/>
              <a:t>Outside code discussion and explanations for developing on our platform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6821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9469"/>
            <a:ext cx="4741190" cy="1325563"/>
          </a:xfrm>
        </p:spPr>
        <p:txBody>
          <a:bodyPr/>
          <a:lstStyle/>
          <a:p>
            <a:r>
              <a:rPr lang="en-US" dirty="0" smtClean="0"/>
              <a:t>Resources </a:t>
            </a:r>
            <a:r>
              <a:rPr lang="mr-IN" dirty="0" smtClean="0"/>
              <a:t>–</a:t>
            </a:r>
            <a:r>
              <a:rPr lang="en-US" dirty="0" smtClean="0"/>
              <a:t> Slack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7719" y="2556947"/>
            <a:ext cx="10515600" cy="3660340"/>
          </a:xfrm>
        </p:spPr>
        <p:txBody>
          <a:bodyPr/>
          <a:lstStyle/>
          <a:p>
            <a:r>
              <a:rPr lang="en-US" dirty="0" smtClean="0"/>
              <a:t>We provide a slack channel for people entering the group</a:t>
            </a:r>
          </a:p>
          <a:p>
            <a:r>
              <a:rPr lang="en-US" dirty="0" smtClean="0"/>
              <a:t>24/7 communication on the team</a:t>
            </a:r>
          </a:p>
          <a:p>
            <a:r>
              <a:rPr lang="en-US" dirty="0" smtClean="0"/>
              <a:t>Easy to get bug fixes/pushes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08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9469"/>
            <a:ext cx="4741190" cy="1325563"/>
          </a:xfrm>
        </p:spPr>
        <p:txBody>
          <a:bodyPr/>
          <a:lstStyle/>
          <a:p>
            <a:r>
              <a:rPr lang="en-US" dirty="0" smtClean="0"/>
              <a:t>Resources </a:t>
            </a:r>
            <a:r>
              <a:rPr lang="mr-IN" dirty="0" smtClean="0"/>
              <a:t>–</a:t>
            </a:r>
            <a:r>
              <a:rPr lang="en-US" dirty="0" smtClean="0"/>
              <a:t> Issue Tracking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7719" y="2556947"/>
            <a:ext cx="10515600" cy="3660340"/>
          </a:xfrm>
        </p:spPr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advanced issue tracking and change monitoring</a:t>
            </a:r>
          </a:p>
          <a:p>
            <a:r>
              <a:rPr lang="en-US" dirty="0" smtClean="0"/>
              <a:t>Open Source allows for any team to make contributions to the code if we accept those changes</a:t>
            </a:r>
          </a:p>
          <a:p>
            <a:r>
              <a:rPr lang="en-US" dirty="0" smtClean="0"/>
              <a:t>Fully ready for use in a large scaled environment</a:t>
            </a:r>
          </a:p>
          <a:p>
            <a:r>
              <a:rPr lang="en-US" dirty="0" smtClean="0"/>
              <a:t>Easy to manage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71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C5AC-061D-49A4-9745-8D141FE837BD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84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Architecture Design</a:t>
            </a:r>
          </a:p>
          <a:p>
            <a:r>
              <a:rPr lang="en-US" dirty="0" smtClean="0"/>
              <a:t>Development Environment</a:t>
            </a:r>
          </a:p>
          <a:p>
            <a:r>
              <a:rPr lang="en-US" dirty="0" smtClean="0"/>
              <a:t>Resources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22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32893"/>
            <a:ext cx="10515600" cy="3660340"/>
          </a:xfrm>
        </p:spPr>
        <p:txBody>
          <a:bodyPr/>
          <a:lstStyle/>
          <a:p>
            <a:r>
              <a:rPr lang="en-US" dirty="0" smtClean="0"/>
              <a:t>The DU NAO-Engine is based on a free-step game engine.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7839"/>
            <a:ext cx="4906574" cy="27712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576" y="2947838"/>
            <a:ext cx="4906574" cy="277123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5843748"/>
            <a:ext cx="65405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Figures courtesy https://</a:t>
            </a:r>
            <a:r>
              <a:rPr lang="en-US" sz="1100" dirty="0" err="1"/>
              <a:t>software.intel.com</a:t>
            </a:r>
            <a:r>
              <a:rPr lang="en-US" sz="1100" dirty="0"/>
              <a:t>/en-us/articles/designing-the-framework-of-a-parallel-game-engine</a:t>
            </a:r>
          </a:p>
        </p:txBody>
      </p:sp>
    </p:spTree>
    <p:extLst>
      <p:ext uri="{BB962C8B-B14F-4D97-AF65-F5344CB8AC3E}">
        <p14:creationId xmlns:p14="http://schemas.microsoft.com/office/powerpoint/2010/main" val="136472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Design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1710979"/>
            <a:ext cx="7023409" cy="39668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5843748"/>
            <a:ext cx="65405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Figures courtesy https://</a:t>
            </a:r>
            <a:r>
              <a:rPr lang="en-US" sz="1100" dirty="0" err="1"/>
              <a:t>software.intel.com</a:t>
            </a:r>
            <a:r>
              <a:rPr lang="en-US" sz="1100" dirty="0"/>
              <a:t>/en-us/articles/designing-the-framework-of-a-parallel-game-engine</a:t>
            </a:r>
          </a:p>
        </p:txBody>
      </p:sp>
    </p:spTree>
    <p:extLst>
      <p:ext uri="{BB962C8B-B14F-4D97-AF65-F5344CB8AC3E}">
        <p14:creationId xmlns:p14="http://schemas.microsoft.com/office/powerpoint/2010/main" val="26328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Design </a:t>
            </a:r>
            <a:r>
              <a:rPr lang="mr-IN" dirty="0" smtClean="0"/>
              <a:t>–</a:t>
            </a:r>
            <a:r>
              <a:rPr lang="en-US" dirty="0" smtClean="0"/>
              <a:t> Core Engine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5</a:t>
            </a:fld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985503" y="2364279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Watchdog System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303286" y="2372968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985503" y="3880565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123468" y="4307744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Context-Module Loader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123468" y="3634319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Context-Frame Scheduler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303287" y="5644688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Bazaar - ICC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5621072" y="4948467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Motion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621072" y="4267739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Sensing</a:t>
            </a:r>
            <a:endParaRPr lang="en-US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5621072" y="3584284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Communication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21072" y="5644688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</a:t>
            </a:r>
          </a:p>
        </p:txBody>
      </p:sp>
      <p:sp>
        <p:nvSpPr>
          <p:cNvPr id="13" name="Cloud 12"/>
          <p:cNvSpPr/>
          <p:nvPr/>
        </p:nvSpPr>
        <p:spPr>
          <a:xfrm>
            <a:off x="8744050" y="2785541"/>
            <a:ext cx="1905000" cy="105936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Game Controller</a:t>
            </a:r>
            <a:endParaRPr lang="en-US" dirty="0"/>
          </a:p>
        </p:txBody>
      </p:sp>
      <p:sp>
        <p:nvSpPr>
          <p:cNvPr id="45" name="Cloud 44"/>
          <p:cNvSpPr/>
          <p:nvPr/>
        </p:nvSpPr>
        <p:spPr>
          <a:xfrm>
            <a:off x="7669894" y="1657366"/>
            <a:ext cx="1905000" cy="105936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Other Robots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48" idx="2"/>
            <a:endCxn id="31" idx="0"/>
          </p:cNvCxnSpPr>
          <p:nvPr/>
        </p:nvCxnSpPr>
        <p:spPr>
          <a:xfrm>
            <a:off x="1774442" y="3138627"/>
            <a:ext cx="0" cy="7419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48" idx="3"/>
            <a:endCxn id="30" idx="1"/>
          </p:cNvCxnSpPr>
          <p:nvPr/>
        </p:nvCxnSpPr>
        <p:spPr>
          <a:xfrm>
            <a:off x="2563380" y="2751453"/>
            <a:ext cx="739906" cy="86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1" idx="3"/>
            <a:endCxn id="37" idx="1"/>
          </p:cNvCxnSpPr>
          <p:nvPr/>
        </p:nvCxnSpPr>
        <p:spPr>
          <a:xfrm flipV="1">
            <a:off x="2563380" y="3888729"/>
            <a:ext cx="560088" cy="3790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1" idx="3"/>
            <a:endCxn id="35" idx="1"/>
          </p:cNvCxnSpPr>
          <p:nvPr/>
        </p:nvCxnSpPr>
        <p:spPr>
          <a:xfrm>
            <a:off x="2563380" y="4267739"/>
            <a:ext cx="560088" cy="29441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5" idx="0"/>
            <a:endCxn id="37" idx="2"/>
          </p:cNvCxnSpPr>
          <p:nvPr/>
        </p:nvCxnSpPr>
        <p:spPr>
          <a:xfrm flipV="1">
            <a:off x="4092226" y="4143139"/>
            <a:ext cx="0" cy="164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37" idx="3"/>
            <a:endCxn id="41" idx="1"/>
          </p:cNvCxnSpPr>
          <p:nvPr/>
        </p:nvCxnSpPr>
        <p:spPr>
          <a:xfrm flipV="1">
            <a:off x="5060983" y="3838694"/>
            <a:ext cx="560089" cy="5003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7" idx="3"/>
            <a:endCxn id="40" idx="1"/>
          </p:cNvCxnSpPr>
          <p:nvPr/>
        </p:nvCxnSpPr>
        <p:spPr>
          <a:xfrm>
            <a:off x="5060983" y="3888729"/>
            <a:ext cx="560089" cy="6334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37" idx="3"/>
            <a:endCxn id="39" idx="1"/>
          </p:cNvCxnSpPr>
          <p:nvPr/>
        </p:nvCxnSpPr>
        <p:spPr>
          <a:xfrm>
            <a:off x="5060983" y="3888729"/>
            <a:ext cx="560089" cy="13141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37" idx="3"/>
            <a:endCxn id="42" idx="1"/>
          </p:cNvCxnSpPr>
          <p:nvPr/>
        </p:nvCxnSpPr>
        <p:spPr>
          <a:xfrm>
            <a:off x="5060983" y="3888729"/>
            <a:ext cx="560089" cy="20103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1" idx="0"/>
            <a:endCxn id="13" idx="2"/>
          </p:cNvCxnSpPr>
          <p:nvPr/>
        </p:nvCxnSpPr>
        <p:spPr>
          <a:xfrm flipV="1">
            <a:off x="6589830" y="3315224"/>
            <a:ext cx="2160129" cy="2690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41" idx="0"/>
            <a:endCxn id="45" idx="1"/>
          </p:cNvCxnSpPr>
          <p:nvPr/>
        </p:nvCxnSpPr>
        <p:spPr>
          <a:xfrm flipV="1">
            <a:off x="6589830" y="2715603"/>
            <a:ext cx="2032564" cy="8686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42" idx="1"/>
            <a:endCxn id="38" idx="3"/>
          </p:cNvCxnSpPr>
          <p:nvPr/>
        </p:nvCxnSpPr>
        <p:spPr>
          <a:xfrm flipH="1">
            <a:off x="4881164" y="5899098"/>
            <a:ext cx="739908" cy="1327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39" idx="1"/>
            <a:endCxn id="38" idx="3"/>
          </p:cNvCxnSpPr>
          <p:nvPr/>
        </p:nvCxnSpPr>
        <p:spPr>
          <a:xfrm flipH="1">
            <a:off x="4881164" y="5202877"/>
            <a:ext cx="739908" cy="8289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40" idx="1"/>
            <a:endCxn id="38" idx="3"/>
          </p:cNvCxnSpPr>
          <p:nvPr/>
        </p:nvCxnSpPr>
        <p:spPr>
          <a:xfrm flipH="1">
            <a:off x="4881164" y="4522149"/>
            <a:ext cx="739908" cy="15097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41" idx="1"/>
            <a:endCxn id="38" idx="3"/>
          </p:cNvCxnSpPr>
          <p:nvPr/>
        </p:nvCxnSpPr>
        <p:spPr>
          <a:xfrm flipH="1">
            <a:off x="4881164" y="3838694"/>
            <a:ext cx="739908" cy="21931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/>
          <p:nvPr/>
        </p:nvSpPr>
        <p:spPr>
          <a:xfrm>
            <a:off x="8480042" y="4612121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Robot</a:t>
            </a:r>
          </a:p>
        </p:txBody>
      </p:sp>
      <p:cxnSp>
        <p:nvCxnSpPr>
          <p:cNvPr id="119" name="Straight Arrow Connector 118"/>
          <p:cNvCxnSpPr>
            <a:stCxn id="40" idx="3"/>
            <a:endCxn id="118" idx="1"/>
          </p:cNvCxnSpPr>
          <p:nvPr/>
        </p:nvCxnSpPr>
        <p:spPr>
          <a:xfrm>
            <a:off x="7558587" y="4522149"/>
            <a:ext cx="921455" cy="3443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endCxn id="118" idx="1"/>
          </p:cNvCxnSpPr>
          <p:nvPr/>
        </p:nvCxnSpPr>
        <p:spPr>
          <a:xfrm flipV="1">
            <a:off x="7558587" y="4866531"/>
            <a:ext cx="921455" cy="33634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Cloud 126"/>
          <p:cNvSpPr/>
          <p:nvPr/>
        </p:nvSpPr>
        <p:spPr>
          <a:xfrm>
            <a:off x="5323028" y="1545032"/>
            <a:ext cx="1905000" cy="105936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Cloud &amp; App System</a:t>
            </a:r>
            <a:endParaRPr lang="en-US" dirty="0"/>
          </a:p>
        </p:txBody>
      </p:sp>
      <p:cxnSp>
        <p:nvCxnSpPr>
          <p:cNvPr id="131" name="Straight Arrow Connector 130"/>
          <p:cNvCxnSpPr>
            <a:stCxn id="30" idx="3"/>
            <a:endCxn id="127" idx="1"/>
          </p:cNvCxnSpPr>
          <p:nvPr/>
        </p:nvCxnSpPr>
        <p:spPr>
          <a:xfrm flipV="1">
            <a:off x="4881163" y="2603269"/>
            <a:ext cx="1394365" cy="1568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61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Design </a:t>
            </a:r>
            <a:r>
              <a:rPr lang="mr-IN" dirty="0" smtClean="0"/>
              <a:t>–</a:t>
            </a:r>
            <a:r>
              <a:rPr lang="en-US" dirty="0" smtClean="0"/>
              <a:t> Core Engine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6</a:t>
            </a:fld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985503" y="2364279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Watchdog System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303286" y="2372968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985503" y="3880565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123468" y="4307744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Context-Module Loader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123468" y="3634319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Context-Frame Scheduler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303287" y="5644688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Bazaar - ICC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5621072" y="4948467"/>
            <a:ext cx="1937515" cy="5088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Motion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621072" y="4267739"/>
            <a:ext cx="1937515" cy="5088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Sensing</a:t>
            </a:r>
            <a:endParaRPr lang="en-US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5621072" y="3584284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Communication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21072" y="5644688"/>
            <a:ext cx="1937515" cy="508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</a:t>
            </a:r>
          </a:p>
        </p:txBody>
      </p:sp>
      <p:sp>
        <p:nvSpPr>
          <p:cNvPr id="13" name="Cloud 12"/>
          <p:cNvSpPr/>
          <p:nvPr/>
        </p:nvSpPr>
        <p:spPr>
          <a:xfrm>
            <a:off x="8744050" y="2785541"/>
            <a:ext cx="1905000" cy="105936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Game Controller</a:t>
            </a:r>
            <a:endParaRPr lang="en-US" dirty="0"/>
          </a:p>
        </p:txBody>
      </p:sp>
      <p:sp>
        <p:nvSpPr>
          <p:cNvPr id="45" name="Cloud 44"/>
          <p:cNvSpPr/>
          <p:nvPr/>
        </p:nvSpPr>
        <p:spPr>
          <a:xfrm>
            <a:off x="7669894" y="1657366"/>
            <a:ext cx="1905000" cy="105936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Other Robots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48" idx="2"/>
            <a:endCxn id="31" idx="0"/>
          </p:cNvCxnSpPr>
          <p:nvPr/>
        </p:nvCxnSpPr>
        <p:spPr>
          <a:xfrm>
            <a:off x="1774442" y="3138627"/>
            <a:ext cx="0" cy="7419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48" idx="3"/>
            <a:endCxn id="30" idx="1"/>
          </p:cNvCxnSpPr>
          <p:nvPr/>
        </p:nvCxnSpPr>
        <p:spPr>
          <a:xfrm>
            <a:off x="2563380" y="2751453"/>
            <a:ext cx="739906" cy="86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1" idx="3"/>
            <a:endCxn id="37" idx="1"/>
          </p:cNvCxnSpPr>
          <p:nvPr/>
        </p:nvCxnSpPr>
        <p:spPr>
          <a:xfrm flipV="1">
            <a:off x="2563380" y="3888729"/>
            <a:ext cx="560088" cy="3790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1" idx="3"/>
            <a:endCxn id="35" idx="1"/>
          </p:cNvCxnSpPr>
          <p:nvPr/>
        </p:nvCxnSpPr>
        <p:spPr>
          <a:xfrm>
            <a:off x="2563380" y="4267739"/>
            <a:ext cx="560088" cy="29441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5" idx="0"/>
            <a:endCxn id="37" idx="2"/>
          </p:cNvCxnSpPr>
          <p:nvPr/>
        </p:nvCxnSpPr>
        <p:spPr>
          <a:xfrm flipV="1">
            <a:off x="4092226" y="4143139"/>
            <a:ext cx="0" cy="164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37" idx="3"/>
            <a:endCxn id="41" idx="1"/>
          </p:cNvCxnSpPr>
          <p:nvPr/>
        </p:nvCxnSpPr>
        <p:spPr>
          <a:xfrm flipV="1">
            <a:off x="5060983" y="3838694"/>
            <a:ext cx="560089" cy="5003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7" idx="3"/>
            <a:endCxn id="40" idx="1"/>
          </p:cNvCxnSpPr>
          <p:nvPr/>
        </p:nvCxnSpPr>
        <p:spPr>
          <a:xfrm>
            <a:off x="5060983" y="3888729"/>
            <a:ext cx="560089" cy="6334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37" idx="3"/>
            <a:endCxn id="39" idx="1"/>
          </p:cNvCxnSpPr>
          <p:nvPr/>
        </p:nvCxnSpPr>
        <p:spPr>
          <a:xfrm>
            <a:off x="5060983" y="3888729"/>
            <a:ext cx="560089" cy="13141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37" idx="3"/>
            <a:endCxn id="42" idx="1"/>
          </p:cNvCxnSpPr>
          <p:nvPr/>
        </p:nvCxnSpPr>
        <p:spPr>
          <a:xfrm>
            <a:off x="5060983" y="3888729"/>
            <a:ext cx="560089" cy="20103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1" idx="0"/>
            <a:endCxn id="13" idx="2"/>
          </p:cNvCxnSpPr>
          <p:nvPr/>
        </p:nvCxnSpPr>
        <p:spPr>
          <a:xfrm flipV="1">
            <a:off x="6589830" y="3315224"/>
            <a:ext cx="2160129" cy="2690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41" idx="0"/>
            <a:endCxn id="45" idx="1"/>
          </p:cNvCxnSpPr>
          <p:nvPr/>
        </p:nvCxnSpPr>
        <p:spPr>
          <a:xfrm flipV="1">
            <a:off x="6589830" y="2715603"/>
            <a:ext cx="2032564" cy="8686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42" idx="1"/>
            <a:endCxn id="38" idx="3"/>
          </p:cNvCxnSpPr>
          <p:nvPr/>
        </p:nvCxnSpPr>
        <p:spPr>
          <a:xfrm flipH="1">
            <a:off x="4881164" y="5899098"/>
            <a:ext cx="739908" cy="1327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39" idx="1"/>
            <a:endCxn id="38" idx="3"/>
          </p:cNvCxnSpPr>
          <p:nvPr/>
        </p:nvCxnSpPr>
        <p:spPr>
          <a:xfrm flipH="1">
            <a:off x="4881164" y="5202877"/>
            <a:ext cx="739908" cy="8289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40" idx="1"/>
            <a:endCxn id="38" idx="3"/>
          </p:cNvCxnSpPr>
          <p:nvPr/>
        </p:nvCxnSpPr>
        <p:spPr>
          <a:xfrm flipH="1">
            <a:off x="4881164" y="4522149"/>
            <a:ext cx="739908" cy="15097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41" idx="1"/>
            <a:endCxn id="38" idx="3"/>
          </p:cNvCxnSpPr>
          <p:nvPr/>
        </p:nvCxnSpPr>
        <p:spPr>
          <a:xfrm flipH="1">
            <a:off x="4881164" y="3838694"/>
            <a:ext cx="739908" cy="21931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/>
          <p:nvPr/>
        </p:nvSpPr>
        <p:spPr>
          <a:xfrm>
            <a:off x="8480042" y="4612121"/>
            <a:ext cx="1937515" cy="5088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Robot</a:t>
            </a:r>
          </a:p>
        </p:txBody>
      </p:sp>
      <p:cxnSp>
        <p:nvCxnSpPr>
          <p:cNvPr id="119" name="Straight Arrow Connector 118"/>
          <p:cNvCxnSpPr>
            <a:stCxn id="40" idx="3"/>
            <a:endCxn id="118" idx="1"/>
          </p:cNvCxnSpPr>
          <p:nvPr/>
        </p:nvCxnSpPr>
        <p:spPr>
          <a:xfrm>
            <a:off x="7558587" y="4522149"/>
            <a:ext cx="921455" cy="344382"/>
          </a:xfrm>
          <a:prstGeom prst="straightConnector1">
            <a:avLst/>
          </a:prstGeom>
          <a:ln w="920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endCxn id="118" idx="1"/>
          </p:cNvCxnSpPr>
          <p:nvPr/>
        </p:nvCxnSpPr>
        <p:spPr>
          <a:xfrm flipV="1">
            <a:off x="7558587" y="4866531"/>
            <a:ext cx="921455" cy="336346"/>
          </a:xfrm>
          <a:prstGeom prst="straightConnector1">
            <a:avLst/>
          </a:prstGeom>
          <a:ln w="984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Cloud 126"/>
          <p:cNvSpPr/>
          <p:nvPr/>
        </p:nvSpPr>
        <p:spPr>
          <a:xfrm>
            <a:off x="5323028" y="1545032"/>
            <a:ext cx="1905000" cy="105936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Cloud &amp; App System</a:t>
            </a:r>
            <a:endParaRPr lang="en-US" dirty="0"/>
          </a:p>
        </p:txBody>
      </p:sp>
      <p:cxnSp>
        <p:nvCxnSpPr>
          <p:cNvPr id="131" name="Straight Arrow Connector 130"/>
          <p:cNvCxnSpPr>
            <a:stCxn id="30" idx="3"/>
            <a:endCxn id="127" idx="1"/>
          </p:cNvCxnSpPr>
          <p:nvPr/>
        </p:nvCxnSpPr>
        <p:spPr>
          <a:xfrm flipV="1">
            <a:off x="4881163" y="2603269"/>
            <a:ext cx="1394365" cy="1568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551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Design </a:t>
            </a:r>
            <a:r>
              <a:rPr lang="mr-IN" dirty="0" smtClean="0"/>
              <a:t>–</a:t>
            </a:r>
            <a:r>
              <a:rPr lang="en-US" dirty="0" smtClean="0"/>
              <a:t> Robot Pipeline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7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21096" y="2699623"/>
            <a:ext cx="1255582" cy="18360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787188" y="3088100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NAO SDK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512738" y="3088100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NAO DCM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6" idx="1"/>
            <a:endCxn id="10" idx="3"/>
          </p:cNvCxnSpPr>
          <p:nvPr/>
        </p:nvCxnSpPr>
        <p:spPr>
          <a:xfrm flipH="1">
            <a:off x="4090615" y="3475274"/>
            <a:ext cx="6965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060518" y="3582888"/>
            <a:ext cx="7344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1816167" y="3370100"/>
            <a:ext cx="666474" cy="212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448933" y="2886880"/>
            <a:ext cx="1063805" cy="322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787187" y="4374217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Pineapple-Juice Shared Memory</a:t>
            </a:r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473547" y="3862448"/>
            <a:ext cx="1" cy="494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709940" y="3862448"/>
            <a:ext cx="1" cy="51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7078085" y="3048364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NAO-CORE Engine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7064219" y="4374217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HAL Module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9430394" y="3048364"/>
            <a:ext cx="1577877" cy="7743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Higher Level</a:t>
            </a:r>
          </a:p>
          <a:p>
            <a:pPr algn="ctr"/>
            <a:r>
              <a:rPr lang="en-US" dirty="0" smtClean="0"/>
              <a:t>Modules</a:t>
            </a:r>
            <a:endParaRPr lang="en-US" dirty="0"/>
          </a:p>
        </p:txBody>
      </p:sp>
      <p:cxnSp>
        <p:nvCxnSpPr>
          <p:cNvPr id="52" name="Straight Arrow Connector 51"/>
          <p:cNvCxnSpPr/>
          <p:nvPr/>
        </p:nvCxnSpPr>
        <p:spPr>
          <a:xfrm flipH="1">
            <a:off x="6358572" y="4653777"/>
            <a:ext cx="6965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6328475" y="4761391"/>
            <a:ext cx="7344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8726027" y="3367660"/>
            <a:ext cx="6965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8695930" y="3475274"/>
            <a:ext cx="7344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7747997" y="3845014"/>
            <a:ext cx="1" cy="494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V="1">
            <a:off x="7984390" y="3845014"/>
            <a:ext cx="1" cy="51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H="1">
            <a:off x="8726027" y="3930325"/>
            <a:ext cx="877689" cy="723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8726027" y="3902186"/>
            <a:ext cx="1163404" cy="995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421096" y="5965094"/>
            <a:ext cx="1232855" cy="37933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Motion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21096" y="5284366"/>
            <a:ext cx="1232855" cy="37933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Sensing</a:t>
            </a:r>
            <a:endParaRPr lang="en-US" dirty="0" smtClean="0"/>
          </a:p>
        </p:txBody>
      </p:sp>
      <p:sp>
        <p:nvSpPr>
          <p:cNvPr id="71" name="Rectangle 70"/>
          <p:cNvSpPr/>
          <p:nvPr/>
        </p:nvSpPr>
        <p:spPr>
          <a:xfrm>
            <a:off x="2204803" y="5597176"/>
            <a:ext cx="1232855" cy="37933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Robot</a:t>
            </a:r>
          </a:p>
        </p:txBody>
      </p:sp>
      <p:cxnSp>
        <p:nvCxnSpPr>
          <p:cNvPr id="72" name="Straight Arrow Connector 71"/>
          <p:cNvCxnSpPr>
            <a:stCxn id="70" idx="3"/>
            <a:endCxn id="71" idx="1"/>
          </p:cNvCxnSpPr>
          <p:nvPr/>
        </p:nvCxnSpPr>
        <p:spPr>
          <a:xfrm>
            <a:off x="1653951" y="5474035"/>
            <a:ext cx="550852" cy="312810"/>
          </a:xfrm>
          <a:prstGeom prst="straightConnector1">
            <a:avLst/>
          </a:prstGeom>
          <a:ln w="920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1676678" y="5786844"/>
            <a:ext cx="550852" cy="348867"/>
          </a:xfrm>
          <a:prstGeom prst="straightConnector1">
            <a:avLst/>
          </a:prstGeom>
          <a:ln w="984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36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Design </a:t>
            </a:r>
            <a:r>
              <a:rPr lang="mr-IN" dirty="0" smtClean="0"/>
              <a:t>–</a:t>
            </a:r>
            <a:r>
              <a:rPr lang="en-US" dirty="0" smtClean="0"/>
              <a:t> What’s Done?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8</a:t>
            </a:fld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985503" y="2364279"/>
            <a:ext cx="1577877" cy="77434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Watchdog System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303286" y="2372968"/>
            <a:ext cx="1577877" cy="77434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985503" y="3880565"/>
            <a:ext cx="1577877" cy="77434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123468" y="4307744"/>
            <a:ext cx="1937515" cy="50882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Context-Module Loader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123468" y="3634319"/>
            <a:ext cx="1937515" cy="50882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Context-Frame Scheduler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303287" y="5644688"/>
            <a:ext cx="1577877" cy="77434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Bazaar - ICC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5621072" y="4948467"/>
            <a:ext cx="1937515" cy="5088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Motion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621072" y="4267739"/>
            <a:ext cx="1937515" cy="50882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Sensing</a:t>
            </a:r>
            <a:endParaRPr lang="en-US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5621072" y="3584284"/>
            <a:ext cx="1937515" cy="5088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Communication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21072" y="5644688"/>
            <a:ext cx="1937515" cy="50882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</a:t>
            </a:r>
          </a:p>
        </p:txBody>
      </p:sp>
      <p:sp>
        <p:nvSpPr>
          <p:cNvPr id="13" name="Cloud 12"/>
          <p:cNvSpPr/>
          <p:nvPr/>
        </p:nvSpPr>
        <p:spPr>
          <a:xfrm>
            <a:off x="8744050" y="2785541"/>
            <a:ext cx="1905000" cy="1059365"/>
          </a:xfrm>
          <a:prstGeom prst="cloud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Game Controller</a:t>
            </a:r>
            <a:endParaRPr lang="en-US" dirty="0"/>
          </a:p>
        </p:txBody>
      </p:sp>
      <p:sp>
        <p:nvSpPr>
          <p:cNvPr id="45" name="Cloud 44"/>
          <p:cNvSpPr/>
          <p:nvPr/>
        </p:nvSpPr>
        <p:spPr>
          <a:xfrm>
            <a:off x="7669894" y="1657366"/>
            <a:ext cx="1905000" cy="1059365"/>
          </a:xfrm>
          <a:prstGeom prst="cloud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Other Robots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48" idx="2"/>
            <a:endCxn id="31" idx="0"/>
          </p:cNvCxnSpPr>
          <p:nvPr/>
        </p:nvCxnSpPr>
        <p:spPr>
          <a:xfrm>
            <a:off x="1774442" y="3138627"/>
            <a:ext cx="0" cy="7419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48" idx="3"/>
            <a:endCxn id="30" idx="1"/>
          </p:cNvCxnSpPr>
          <p:nvPr/>
        </p:nvCxnSpPr>
        <p:spPr>
          <a:xfrm>
            <a:off x="2563380" y="2751453"/>
            <a:ext cx="739906" cy="86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1" idx="3"/>
            <a:endCxn id="37" idx="1"/>
          </p:cNvCxnSpPr>
          <p:nvPr/>
        </p:nvCxnSpPr>
        <p:spPr>
          <a:xfrm flipV="1">
            <a:off x="2563380" y="3888729"/>
            <a:ext cx="560088" cy="3790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1" idx="3"/>
            <a:endCxn id="35" idx="1"/>
          </p:cNvCxnSpPr>
          <p:nvPr/>
        </p:nvCxnSpPr>
        <p:spPr>
          <a:xfrm>
            <a:off x="2563380" y="4267739"/>
            <a:ext cx="560088" cy="29441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5" idx="0"/>
            <a:endCxn id="37" idx="2"/>
          </p:cNvCxnSpPr>
          <p:nvPr/>
        </p:nvCxnSpPr>
        <p:spPr>
          <a:xfrm flipV="1">
            <a:off x="4092226" y="4143139"/>
            <a:ext cx="0" cy="164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37" idx="3"/>
            <a:endCxn id="41" idx="1"/>
          </p:cNvCxnSpPr>
          <p:nvPr/>
        </p:nvCxnSpPr>
        <p:spPr>
          <a:xfrm flipV="1">
            <a:off x="5060983" y="3838694"/>
            <a:ext cx="560089" cy="5003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7" idx="3"/>
            <a:endCxn id="40" idx="1"/>
          </p:cNvCxnSpPr>
          <p:nvPr/>
        </p:nvCxnSpPr>
        <p:spPr>
          <a:xfrm>
            <a:off x="5060983" y="3888729"/>
            <a:ext cx="560089" cy="6334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37" idx="3"/>
            <a:endCxn id="39" idx="1"/>
          </p:cNvCxnSpPr>
          <p:nvPr/>
        </p:nvCxnSpPr>
        <p:spPr>
          <a:xfrm>
            <a:off x="5060983" y="3888729"/>
            <a:ext cx="560089" cy="13141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37" idx="3"/>
            <a:endCxn id="42" idx="1"/>
          </p:cNvCxnSpPr>
          <p:nvPr/>
        </p:nvCxnSpPr>
        <p:spPr>
          <a:xfrm>
            <a:off x="5060983" y="3888729"/>
            <a:ext cx="560089" cy="20103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1" idx="0"/>
            <a:endCxn id="13" idx="2"/>
          </p:cNvCxnSpPr>
          <p:nvPr/>
        </p:nvCxnSpPr>
        <p:spPr>
          <a:xfrm flipV="1">
            <a:off x="6589830" y="3315224"/>
            <a:ext cx="2160129" cy="2690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41" idx="0"/>
            <a:endCxn id="45" idx="1"/>
          </p:cNvCxnSpPr>
          <p:nvPr/>
        </p:nvCxnSpPr>
        <p:spPr>
          <a:xfrm flipV="1">
            <a:off x="6589830" y="2715603"/>
            <a:ext cx="2032564" cy="8686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42" idx="1"/>
            <a:endCxn id="38" idx="3"/>
          </p:cNvCxnSpPr>
          <p:nvPr/>
        </p:nvCxnSpPr>
        <p:spPr>
          <a:xfrm flipH="1">
            <a:off x="4881164" y="5899098"/>
            <a:ext cx="739908" cy="1327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39" idx="1"/>
            <a:endCxn id="38" idx="3"/>
          </p:cNvCxnSpPr>
          <p:nvPr/>
        </p:nvCxnSpPr>
        <p:spPr>
          <a:xfrm flipH="1">
            <a:off x="4881164" y="5202877"/>
            <a:ext cx="739908" cy="8289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40" idx="1"/>
            <a:endCxn id="38" idx="3"/>
          </p:cNvCxnSpPr>
          <p:nvPr/>
        </p:nvCxnSpPr>
        <p:spPr>
          <a:xfrm flipH="1">
            <a:off x="4881164" y="4522149"/>
            <a:ext cx="739908" cy="15097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41" idx="1"/>
            <a:endCxn id="38" idx="3"/>
          </p:cNvCxnSpPr>
          <p:nvPr/>
        </p:nvCxnSpPr>
        <p:spPr>
          <a:xfrm flipH="1">
            <a:off x="4881164" y="3838694"/>
            <a:ext cx="739908" cy="21931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/>
          <p:nvPr/>
        </p:nvSpPr>
        <p:spPr>
          <a:xfrm>
            <a:off x="8480042" y="4612121"/>
            <a:ext cx="1937515" cy="50882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Robot</a:t>
            </a:r>
          </a:p>
        </p:txBody>
      </p:sp>
      <p:cxnSp>
        <p:nvCxnSpPr>
          <p:cNvPr id="119" name="Straight Arrow Connector 118"/>
          <p:cNvCxnSpPr>
            <a:stCxn id="40" idx="3"/>
            <a:endCxn id="118" idx="1"/>
          </p:cNvCxnSpPr>
          <p:nvPr/>
        </p:nvCxnSpPr>
        <p:spPr>
          <a:xfrm>
            <a:off x="7558587" y="4522149"/>
            <a:ext cx="921455" cy="3443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endCxn id="118" idx="1"/>
          </p:cNvCxnSpPr>
          <p:nvPr/>
        </p:nvCxnSpPr>
        <p:spPr>
          <a:xfrm flipV="1">
            <a:off x="7558587" y="4866531"/>
            <a:ext cx="921455" cy="33634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Cloud 126"/>
          <p:cNvSpPr/>
          <p:nvPr/>
        </p:nvSpPr>
        <p:spPr>
          <a:xfrm>
            <a:off x="5323028" y="1545032"/>
            <a:ext cx="1905000" cy="1059365"/>
          </a:xfrm>
          <a:prstGeom prst="cloud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Cloud &amp; App System</a:t>
            </a:r>
            <a:endParaRPr lang="en-US" dirty="0"/>
          </a:p>
        </p:txBody>
      </p:sp>
      <p:cxnSp>
        <p:nvCxnSpPr>
          <p:cNvPr id="131" name="Straight Arrow Connector 130"/>
          <p:cNvCxnSpPr>
            <a:stCxn id="30" idx="3"/>
            <a:endCxn id="127" idx="1"/>
          </p:cNvCxnSpPr>
          <p:nvPr/>
        </p:nvCxnSpPr>
        <p:spPr>
          <a:xfrm flipV="1">
            <a:off x="4881163" y="2603269"/>
            <a:ext cx="1394365" cy="1568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909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 Design</a:t>
            </a:r>
          </a:p>
          <a:p>
            <a:r>
              <a:rPr lang="en-US" b="1" dirty="0" smtClean="0"/>
              <a:t>Development Environment</a:t>
            </a:r>
          </a:p>
          <a:p>
            <a:r>
              <a:rPr lang="en-US" dirty="0" smtClean="0"/>
              <a:t>Resources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B34E-4737-4215-A800-7E67546FDF97}" type="datetime1">
              <a:rPr lang="en-US" smtClean="0"/>
              <a:t>4/21/17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5066A-0732-40F0-A4EB-59597554DCC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48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_Slide_Template" id="{36B9CDF0-B8CC-CF41-A6EB-F514939CF40D}" vid="{03F9C2B7-AEFA-184C-9659-327F6D8CDF8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CS_Slide_Template</Template>
  <TotalTime>374</TotalTime>
  <Words>485</Words>
  <Application>Microsoft Macintosh PowerPoint</Application>
  <PresentationFormat>Widescreen</PresentationFormat>
  <Paragraphs>161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Mangal</vt:lpstr>
      <vt:lpstr>Trebuchet MS</vt:lpstr>
      <vt:lpstr>Arial</vt:lpstr>
      <vt:lpstr>Office Theme</vt:lpstr>
      <vt:lpstr>DU RoboCup Architecture</vt:lpstr>
      <vt:lpstr>Outline</vt:lpstr>
      <vt:lpstr>Architecture Design</vt:lpstr>
      <vt:lpstr>Architecture Design</vt:lpstr>
      <vt:lpstr>Architecture Design – Core Engine</vt:lpstr>
      <vt:lpstr>Architecture Design – Core Engine</vt:lpstr>
      <vt:lpstr>Architecture Design – Robot Pipeline</vt:lpstr>
      <vt:lpstr>Architecture Design – What’s Done?</vt:lpstr>
      <vt:lpstr>Outline</vt:lpstr>
      <vt:lpstr>Development Axioms</vt:lpstr>
      <vt:lpstr>Development Environment – Clarity</vt:lpstr>
      <vt:lpstr>Development Environment – Ease of Use</vt:lpstr>
      <vt:lpstr>Development Environment – Modularity</vt:lpstr>
      <vt:lpstr>Development Environment</vt:lpstr>
      <vt:lpstr>Outline</vt:lpstr>
      <vt:lpstr>Resources – Wiki &amp; Tutorials</vt:lpstr>
      <vt:lpstr>Resources – Slack</vt:lpstr>
      <vt:lpstr>Resources – Issue Tracking</vt:lpstr>
      <vt:lpstr>Questions?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 RoboCup Architecture</dc:title>
  <dc:creator>David Chan</dc:creator>
  <cp:lastModifiedBy>David Chan</cp:lastModifiedBy>
  <cp:revision>9</cp:revision>
  <dcterms:created xsi:type="dcterms:W3CDTF">2017-04-21T14:03:06Z</dcterms:created>
  <dcterms:modified xsi:type="dcterms:W3CDTF">2017-04-21T20:17:40Z</dcterms:modified>
</cp:coreProperties>
</file>

<file path=docProps/thumbnail.jpeg>
</file>